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60" r:id="rId4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 u="none" strike="noStrike"/>
            </a:lvl1pPr>
          </a:lstStyle>
          <a:p>
            <a:pPr algn="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 u="none" strike="noStrike"/>
            </a:lvl1pPr>
          </a:lstStyle>
          <a:p>
            <a:pPr algn="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 u="none" strike="noStrike"/>
            </a:lvl1pPr>
          </a:lstStyle>
          <a:p>
            <a:pPr algn="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 u="none" strike="noStrike"/>
            </a:lvl1pPr>
          </a:lstStyle>
          <a:p>
            <a:pPr algn="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 u="none" strike="noStrike"/>
            </a:lvl1pPr>
          </a:lstStyle>
          <a:p>
            <a:pPr algn="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 u="none" strike="noStrike"/>
            </a:lvl1pPr>
          </a:lstStyle>
          <a:p>
            <a:pPr algn="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 u="none" strike="noStrike"/>
            </a:lvl1pPr>
          </a:lstStyle>
          <a:p>
            <a:pPr algn="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 u="none" strike="noStrike"/>
            </a:lvl1pPr>
          </a:lstStyle>
          <a:p>
            <a:pPr algn="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 u="none" strike="noStrike"/>
            </a:lvl1pPr>
          </a:lstStyle>
          <a:p>
            <a:pPr algn="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 u="none" strike="noStrike"/>
            </a:lvl1pPr>
          </a:lstStyle>
          <a:p>
            <a:pPr algn="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 u="none" strike="noStrike"/>
            </a:lvl1pPr>
          </a:lstStyle>
          <a:p>
            <a:pPr algn="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 u="none" strike="noStrike"/>
            </a:lvl1pPr>
          </a:lstStyle>
          <a:p>
            <a:pPr algn="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 u="none" strike="noStrike"/>
            </a:lvl1pPr>
          </a:lstStyle>
          <a:p>
            <a:pPr algn="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 u="none" strike="noStrike"/>
            </a:lvl1pPr>
          </a:lstStyle>
          <a:p>
            <a:pPr algn="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body" sz="quarter" idx="1"/>
          </p:nvPr>
        </p:nvSpPr>
        <p:spPr>
          <a:xfrm>
            <a:off x="866775" y="2119312"/>
            <a:ext cx="7410450" cy="752475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ctr">
              <a:lnSpc>
                <a:spcPct val="140000"/>
              </a:lnSpc>
              <a:defRPr sz="4000" b="1" i="0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body" sz="quarter" idx="2"/>
          </p:nvPr>
        </p:nvSpPr>
        <p:spPr>
          <a:xfrm>
            <a:off x="476250" y="590550"/>
            <a:ext cx="3942557" cy="1114425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28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3" name="AutoShape 3"/>
          <p:cNvSpPr/>
          <p:nvPr>
            <p:ph type="body" sz="quarter" idx="3" hasCustomPrompt="1"/>
          </p:nvPr>
        </p:nvSpPr>
        <p:spPr>
          <a:xfrm>
            <a:off x="4418807" y="634080"/>
            <a:ext cx="672257" cy="476250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24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indent="0" algn="l">
              <a:lnSpc>
                <a:spcPct val="100000"/>
              </a:lnSpc>
            </a:pPr>
            <a:r>
              <a:rPr lang="en-US" sz="2400" b="1" i="0" u="none" strike="noStrike">
                <a:solidFill>
                  <a:srgbClr val="1F2329"/>
                </a:solidFill>
                <a:latin typeface="Noto Sans SC"/>
              </a:rPr>
              <a:t>01</a:t>
            </a:r>
            <a:endParaRPr lang="en-US" sz="2400" b="1" i="0" u="none" strike="noStrike">
              <a:solidFill>
                <a:srgbClr val="1F2329"/>
              </a:solidFill>
              <a:latin typeface="Noto Sans SC"/>
            </a:endParaRPr>
          </a:p>
        </p:txBody>
      </p:sp>
      <p:sp>
        <p:nvSpPr>
          <p:cNvPr id="4" name="AutoShape 4"/>
          <p:cNvSpPr/>
          <p:nvPr>
            <p:ph type="body" sz="quarter" idx="4" hasCustomPrompt="1"/>
          </p:nvPr>
        </p:nvSpPr>
        <p:spPr>
          <a:xfrm>
            <a:off x="4418807" y="1746694"/>
            <a:ext cx="672257" cy="476250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24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indent="0" algn="l">
              <a:lnSpc>
                <a:spcPct val="100000"/>
              </a:lnSpc>
            </a:pPr>
            <a:r>
              <a:rPr lang="en-US" sz="2400" b="1" i="0" u="none" strike="noStrike">
                <a:solidFill>
                  <a:srgbClr val="1F2329"/>
                </a:solidFill>
                <a:latin typeface="Noto Sans SC"/>
              </a:rPr>
              <a:t>0</a:t>
            </a:r>
            <a:r>
              <a:rPr lang="en-US" sz="2400" b="1" i="0" u="none" strike="noStrike">
                <a:solidFill>
                  <a:srgbClr val="1F2329"/>
                </a:solidFill>
                <a:latin typeface="Noto Sans SC"/>
              </a:rPr>
              <a:t>2</a:t>
            </a:r>
            <a:endParaRPr lang="en-US" sz="2400" b="1" i="0" u="none" strike="noStrike">
              <a:solidFill>
                <a:srgbClr val="1F2329"/>
              </a:solidFill>
              <a:latin typeface="Noto Sans SC"/>
            </a:endParaRPr>
          </a:p>
        </p:txBody>
      </p:sp>
      <p:sp>
        <p:nvSpPr>
          <p:cNvPr id="5" name="AutoShape 5"/>
          <p:cNvSpPr/>
          <p:nvPr>
            <p:ph type="body" sz="quarter" idx="5" hasCustomPrompt="1"/>
          </p:nvPr>
        </p:nvSpPr>
        <p:spPr>
          <a:xfrm>
            <a:off x="4418807" y="2823193"/>
            <a:ext cx="672257" cy="476250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24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indent="0" algn="l">
              <a:lnSpc>
                <a:spcPct val="100000"/>
              </a:lnSpc>
            </a:pPr>
            <a:r>
              <a:rPr lang="en-US" sz="2400" b="1" i="0" u="none" strike="noStrike">
                <a:solidFill>
                  <a:srgbClr val="1F2329"/>
                </a:solidFill>
                <a:latin typeface="Noto Sans SC"/>
              </a:rPr>
              <a:t>0</a:t>
            </a:r>
            <a:r>
              <a:rPr lang="en-US" sz="2400" b="1" i="0" u="none" strike="noStrike">
                <a:solidFill>
                  <a:srgbClr val="1F2329"/>
                </a:solidFill>
                <a:latin typeface="Noto Sans SC"/>
              </a:rPr>
              <a:t>3</a:t>
            </a:r>
            <a:endParaRPr lang="en-US" sz="2400" b="1" i="0" u="none" strike="noStrike">
              <a:solidFill>
                <a:srgbClr val="1F2329"/>
              </a:solidFill>
              <a:latin typeface="Noto Sans SC"/>
            </a:endParaRPr>
          </a:p>
        </p:txBody>
      </p:sp>
      <p:sp>
        <p:nvSpPr>
          <p:cNvPr id="6" name="AutoShape 6"/>
          <p:cNvSpPr/>
          <p:nvPr>
            <p:ph type="body" sz="quarter" idx="6" hasCustomPrompt="1"/>
          </p:nvPr>
        </p:nvSpPr>
        <p:spPr>
          <a:xfrm>
            <a:off x="4418807" y="3915679"/>
            <a:ext cx="672257" cy="476250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24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indent="0" algn="l">
              <a:lnSpc>
                <a:spcPct val="100000"/>
              </a:lnSpc>
            </a:pPr>
            <a:r>
              <a:rPr lang="en-US" sz="2400" b="1" i="0" u="none" strike="noStrike">
                <a:solidFill>
                  <a:srgbClr val="1F2329"/>
                </a:solidFill>
                <a:latin typeface="Noto Sans SC"/>
              </a:rPr>
              <a:t>0</a:t>
            </a:r>
            <a:r>
              <a:rPr lang="en-US" sz="2400" b="1" i="0" u="none" strike="noStrike">
                <a:solidFill>
                  <a:srgbClr val="1F2329"/>
                </a:solidFill>
                <a:latin typeface="Noto Sans SC"/>
              </a:rPr>
              <a:t>4</a:t>
            </a:r>
            <a:endParaRPr lang="en-US" sz="2400" b="1" i="0" u="none" strike="noStrike">
              <a:solidFill>
                <a:srgbClr val="1F2329"/>
              </a:solidFill>
              <a:latin typeface="Noto Sans SC"/>
            </a:endParaRPr>
          </a:p>
        </p:txBody>
      </p:sp>
      <p:sp>
        <p:nvSpPr>
          <p:cNvPr id="7" name="AutoShape 7"/>
          <p:cNvSpPr/>
          <p:nvPr>
            <p:ph type="body" sz="quarter" idx="7"/>
          </p:nvPr>
        </p:nvSpPr>
        <p:spPr>
          <a:xfrm>
            <a:off x="5091065" y="930023"/>
            <a:ext cx="3486150" cy="209550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10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8" name="AutoShape 8"/>
          <p:cNvSpPr/>
          <p:nvPr>
            <p:ph type="body" sz="quarter" idx="8"/>
          </p:nvPr>
        </p:nvSpPr>
        <p:spPr>
          <a:xfrm>
            <a:off x="5091065" y="2028350"/>
            <a:ext cx="3486150" cy="209550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10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9" name="AutoShape 9"/>
          <p:cNvSpPr/>
          <p:nvPr>
            <p:ph type="body" sz="quarter" idx="9"/>
          </p:nvPr>
        </p:nvSpPr>
        <p:spPr>
          <a:xfrm>
            <a:off x="5091065" y="3104848"/>
            <a:ext cx="3486150" cy="209550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10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10" name="AutoShape 10"/>
          <p:cNvSpPr/>
          <p:nvPr>
            <p:ph type="body" sz="quarter" idx="10"/>
          </p:nvPr>
        </p:nvSpPr>
        <p:spPr>
          <a:xfrm>
            <a:off x="5091065" y="4181347"/>
            <a:ext cx="3486150" cy="209550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10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11" name="AutoShape 11"/>
          <p:cNvSpPr/>
          <p:nvPr>
            <p:ph type="body" sz="quarter" idx="11"/>
          </p:nvPr>
        </p:nvSpPr>
        <p:spPr>
          <a:xfrm>
            <a:off x="5091065" y="3862624"/>
            <a:ext cx="3486150" cy="238125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12" name="AutoShape 12"/>
          <p:cNvSpPr/>
          <p:nvPr>
            <p:ph type="body" sz="quarter" idx="12"/>
          </p:nvPr>
        </p:nvSpPr>
        <p:spPr>
          <a:xfrm>
            <a:off x="5091065" y="597013"/>
            <a:ext cx="3486150" cy="238125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13" name="AutoShape 13"/>
          <p:cNvSpPr/>
          <p:nvPr>
            <p:ph type="body" sz="quarter" idx="13"/>
          </p:nvPr>
        </p:nvSpPr>
        <p:spPr>
          <a:xfrm>
            <a:off x="5091065" y="1709627"/>
            <a:ext cx="3486150" cy="238125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14" name="AutoShape 14"/>
          <p:cNvSpPr/>
          <p:nvPr>
            <p:ph type="body" sz="quarter" idx="14"/>
          </p:nvPr>
        </p:nvSpPr>
        <p:spPr>
          <a:xfrm>
            <a:off x="5091065" y="2786125"/>
            <a:ext cx="3486150" cy="238125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 rot="5399999" flipV="1">
            <a:off x="4254659" y="4111781"/>
            <a:ext cx="647700" cy="9525"/>
          </a:xfrm>
          <a:prstGeom prst="line">
            <a:avLst/>
          </a:prstGeom>
          <a:solidFill>
            <a:srgbClr val="DEE0E3">
              <a:alpha val="100000"/>
            </a:srgbClr>
          </a:solidFill>
          <a:ln w="9525">
            <a:solidFill>
              <a:srgbClr val="DEE0E3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" name="AutoShape 3"/>
          <p:cNvSpPr/>
          <p:nvPr>
            <p:ph type="body" sz="quarter" idx="15"/>
          </p:nvPr>
        </p:nvSpPr>
        <p:spPr>
          <a:xfrm>
            <a:off x="4737418" y="3678394"/>
            <a:ext cx="3843929" cy="238125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4" name="AutoShape 4"/>
          <p:cNvSpPr/>
          <p:nvPr>
            <p:ph type="body" sz="quarter" idx="16"/>
          </p:nvPr>
        </p:nvSpPr>
        <p:spPr>
          <a:xfrm>
            <a:off x="476250" y="3640294"/>
            <a:ext cx="3943350" cy="476250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24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5" name="AutoShape 5"/>
          <p:cNvSpPr/>
          <p:nvPr>
            <p:ph type="pic" sz="quarter" idx="17"/>
          </p:nvPr>
        </p:nvSpPr>
        <p:spPr>
          <a:xfrm>
            <a:off x="571500" y="571500"/>
            <a:ext cx="8001000" cy="2781300"/>
          </a:xfrm>
          <a:prstGeom prst="roundRect">
            <a:avLst>
              <a:gd name="adj" fmla="val 3424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47625" tIns="47625" rIns="47625" bIns="47625" anchor="ctr">
            <a:noAutofit/>
          </a:bodyPr>
          <a:lstStyle>
            <a:lvl1pPr algn="ctr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body" sz="quarter" idx="18"/>
          </p:nvPr>
        </p:nvSpPr>
        <p:spPr>
          <a:xfrm>
            <a:off x="479023" y="4191000"/>
            <a:ext cx="3943350" cy="238125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3" name="AutoShape 3"/>
          <p:cNvSpPr/>
          <p:nvPr>
            <p:ph type="body" sz="quarter" idx="19"/>
          </p:nvPr>
        </p:nvSpPr>
        <p:spPr>
          <a:xfrm>
            <a:off x="476250" y="590550"/>
            <a:ext cx="3942557" cy="428625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24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4" name="AutoShape 4"/>
          <p:cNvSpPr/>
          <p:nvPr>
            <p:ph type="pic" sz="quarter" idx="20"/>
          </p:nvPr>
        </p:nvSpPr>
        <p:spPr>
          <a:xfrm>
            <a:off x="4572000" y="561975"/>
            <a:ext cx="4000500" cy="4019550"/>
          </a:xfrm>
          <a:prstGeom prst="roundRect">
            <a:avLst>
              <a:gd name="adj" fmla="val 2380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47625" tIns="47625" rIns="47625" bIns="47625" anchor="ctr">
            <a:noAutofit/>
          </a:bodyPr>
          <a:lstStyle>
            <a:lvl1pPr algn="ctr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body" sz="quarter" idx="21"/>
          </p:nvPr>
        </p:nvSpPr>
        <p:spPr>
          <a:xfrm>
            <a:off x="476250" y="4191000"/>
            <a:ext cx="3943350" cy="238125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3" name="AutoShape 3"/>
          <p:cNvSpPr/>
          <p:nvPr>
            <p:ph type="body" sz="quarter" idx="22"/>
          </p:nvPr>
        </p:nvSpPr>
        <p:spPr>
          <a:xfrm>
            <a:off x="4629150" y="4191000"/>
            <a:ext cx="3943350" cy="238125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4" name="AutoShape 4"/>
          <p:cNvSpPr/>
          <p:nvPr>
            <p:ph type="body" sz="quarter" idx="23"/>
          </p:nvPr>
        </p:nvSpPr>
        <p:spPr>
          <a:xfrm>
            <a:off x="476250" y="561975"/>
            <a:ext cx="8189414" cy="476250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24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5" name="AutoShape 5"/>
          <p:cNvSpPr/>
          <p:nvPr>
            <p:ph type="pic" sz="quarter" idx="24"/>
          </p:nvPr>
        </p:nvSpPr>
        <p:spPr>
          <a:xfrm>
            <a:off x="571500" y="1414715"/>
            <a:ext cx="3848100" cy="2747136"/>
          </a:xfrm>
          <a:prstGeom prst="roundRect">
            <a:avLst>
              <a:gd name="adj" fmla="val 2773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47625" tIns="47625" rIns="47625" bIns="47625" anchor="ctr">
            <a:noAutofit/>
          </a:bodyPr>
          <a:lstStyle>
            <a:lvl1pPr algn="ctr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  <p:sp>
        <p:nvSpPr>
          <p:cNvPr id="6" name="AutoShape 6"/>
          <p:cNvSpPr/>
          <p:nvPr>
            <p:ph type="pic" sz="quarter" idx="25"/>
          </p:nvPr>
        </p:nvSpPr>
        <p:spPr>
          <a:xfrm>
            <a:off x="4724400" y="1414715"/>
            <a:ext cx="3848100" cy="2747136"/>
          </a:xfrm>
          <a:prstGeom prst="roundRect">
            <a:avLst>
              <a:gd name="adj" fmla="val 2773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47625" tIns="47625" rIns="47625" bIns="47625" anchor="ctr">
            <a:noAutofit/>
          </a:bodyPr>
          <a:lstStyle>
            <a:lvl1pPr algn="ctr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body" sz="quarter" idx="26"/>
          </p:nvPr>
        </p:nvSpPr>
        <p:spPr>
          <a:xfrm>
            <a:off x="476250" y="2085975"/>
            <a:ext cx="2876550" cy="933450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24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3" name="AutoShape 3"/>
          <p:cNvSpPr/>
          <p:nvPr>
            <p:ph type="body" sz="quarter" idx="27"/>
          </p:nvPr>
        </p:nvSpPr>
        <p:spPr>
          <a:xfrm>
            <a:off x="7002627" y="4070318"/>
            <a:ext cx="1581697" cy="466725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4" name="AutoShape 4"/>
          <p:cNvSpPr/>
          <p:nvPr>
            <p:ph type="body" sz="quarter" idx="28"/>
          </p:nvPr>
        </p:nvSpPr>
        <p:spPr>
          <a:xfrm>
            <a:off x="5259021" y="4070318"/>
            <a:ext cx="1581697" cy="466725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5" name="AutoShape 5"/>
          <p:cNvSpPr/>
          <p:nvPr>
            <p:ph type="body" sz="quarter" idx="29"/>
          </p:nvPr>
        </p:nvSpPr>
        <p:spPr>
          <a:xfrm>
            <a:off x="3505890" y="4070318"/>
            <a:ext cx="1581697" cy="466725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6" name="AutoShape 6"/>
          <p:cNvSpPr/>
          <p:nvPr>
            <p:ph type="pic" sz="quarter" idx="30"/>
          </p:nvPr>
        </p:nvSpPr>
        <p:spPr>
          <a:xfrm>
            <a:off x="3619500" y="548135"/>
            <a:ext cx="1466850" cy="3524250"/>
          </a:xfrm>
          <a:prstGeom prst="roundRect">
            <a:avLst>
              <a:gd name="adj" fmla="val 3896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47625" tIns="47625" rIns="47625" bIns="47625" anchor="ctr">
            <a:noAutofit/>
          </a:bodyPr>
          <a:lstStyle>
            <a:lvl1pPr algn="ctr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  <p:sp>
        <p:nvSpPr>
          <p:cNvPr id="7" name="AutoShape 7"/>
          <p:cNvSpPr/>
          <p:nvPr>
            <p:ph type="pic" sz="quarter" idx="31"/>
          </p:nvPr>
        </p:nvSpPr>
        <p:spPr>
          <a:xfrm>
            <a:off x="5372100" y="548135"/>
            <a:ext cx="1466850" cy="3524250"/>
          </a:xfrm>
          <a:prstGeom prst="roundRect">
            <a:avLst>
              <a:gd name="adj" fmla="val 3896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47625" tIns="47625" rIns="47625" bIns="47625" anchor="ctr">
            <a:noAutofit/>
          </a:bodyPr>
          <a:lstStyle>
            <a:lvl1pPr algn="ctr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  <p:sp>
        <p:nvSpPr>
          <p:cNvPr id="8" name="AutoShape 8"/>
          <p:cNvSpPr/>
          <p:nvPr>
            <p:ph type="pic" sz="quarter" idx="32"/>
          </p:nvPr>
        </p:nvSpPr>
        <p:spPr>
          <a:xfrm>
            <a:off x="7115175" y="548135"/>
            <a:ext cx="1466850" cy="3524250"/>
          </a:xfrm>
          <a:prstGeom prst="roundRect">
            <a:avLst>
              <a:gd name="adj" fmla="val 3896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47625" tIns="47625" rIns="47625" bIns="47625" anchor="ctr">
            <a:noAutofit/>
          </a:bodyPr>
          <a:lstStyle>
            <a:lvl1pPr algn="ctr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body" sz="quarter" idx="33"/>
          </p:nvPr>
        </p:nvSpPr>
        <p:spPr>
          <a:xfrm>
            <a:off x="479023" y="561975"/>
            <a:ext cx="8191500" cy="476250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24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3" name="AutoShape 3"/>
          <p:cNvSpPr/>
          <p:nvPr>
            <p:ph type="pic" sz="quarter" idx="34"/>
          </p:nvPr>
        </p:nvSpPr>
        <p:spPr>
          <a:xfrm>
            <a:off x="571500" y="1605215"/>
            <a:ext cx="1143000" cy="1143000"/>
          </a:xfrm>
          <a:prstGeom prst="roundRect">
            <a:avLst>
              <a:gd name="adj" fmla="val 5000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47625" tIns="47625" rIns="47625" bIns="47625" anchor="ctr">
            <a:noAutofit/>
          </a:bodyPr>
          <a:lstStyle>
            <a:lvl1pPr algn="ctr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  <p:sp>
        <p:nvSpPr>
          <p:cNvPr id="4" name="AutoShape 4"/>
          <p:cNvSpPr/>
          <p:nvPr>
            <p:ph type="pic" sz="quarter" idx="35"/>
          </p:nvPr>
        </p:nvSpPr>
        <p:spPr>
          <a:xfrm>
            <a:off x="4686300" y="1605215"/>
            <a:ext cx="1143000" cy="1143000"/>
          </a:xfrm>
          <a:prstGeom prst="roundRect">
            <a:avLst>
              <a:gd name="adj" fmla="val 5000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47625" tIns="47625" rIns="47625" bIns="47625" anchor="ctr">
            <a:noAutofit/>
          </a:bodyPr>
          <a:lstStyle>
            <a:lvl1pPr algn="ctr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  <p:sp>
        <p:nvSpPr>
          <p:cNvPr id="5" name="AutoShape 5"/>
          <p:cNvSpPr/>
          <p:nvPr>
            <p:ph type="pic" sz="quarter" idx="36"/>
          </p:nvPr>
        </p:nvSpPr>
        <p:spPr>
          <a:xfrm>
            <a:off x="571500" y="3171400"/>
            <a:ext cx="1143000" cy="1143000"/>
          </a:xfrm>
          <a:prstGeom prst="roundRect">
            <a:avLst>
              <a:gd name="adj" fmla="val 5000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47625" tIns="47625" rIns="47625" bIns="47625" anchor="ctr">
            <a:noAutofit/>
          </a:bodyPr>
          <a:lstStyle>
            <a:lvl1pPr algn="ctr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  <p:sp>
        <p:nvSpPr>
          <p:cNvPr id="6" name="AutoShape 6"/>
          <p:cNvSpPr/>
          <p:nvPr>
            <p:ph type="pic" sz="quarter" idx="37"/>
          </p:nvPr>
        </p:nvSpPr>
        <p:spPr>
          <a:xfrm>
            <a:off x="4686300" y="3171400"/>
            <a:ext cx="1143000" cy="1143000"/>
          </a:xfrm>
          <a:prstGeom prst="roundRect">
            <a:avLst>
              <a:gd name="adj" fmla="val 5000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47625" tIns="47625" rIns="47625" bIns="47625" anchor="ctr">
            <a:noAutofit/>
          </a:bodyPr>
          <a:lstStyle>
            <a:lvl1pPr algn="ctr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  <p:sp>
        <p:nvSpPr>
          <p:cNvPr id="7" name="AutoShape 7"/>
          <p:cNvSpPr/>
          <p:nvPr>
            <p:ph type="body" sz="quarter" idx="38"/>
          </p:nvPr>
        </p:nvSpPr>
        <p:spPr>
          <a:xfrm>
            <a:off x="1748491" y="2062899"/>
            <a:ext cx="2705100" cy="209550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10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8" name="AutoShape 8"/>
          <p:cNvSpPr/>
          <p:nvPr>
            <p:ph type="body" sz="quarter" idx="39"/>
          </p:nvPr>
        </p:nvSpPr>
        <p:spPr>
          <a:xfrm>
            <a:off x="5867400" y="2085854"/>
            <a:ext cx="2705100" cy="209550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10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9" name="AutoShape 9"/>
          <p:cNvSpPr/>
          <p:nvPr>
            <p:ph type="body" sz="quarter" idx="40"/>
          </p:nvPr>
        </p:nvSpPr>
        <p:spPr>
          <a:xfrm>
            <a:off x="1748491" y="3633180"/>
            <a:ext cx="2705100" cy="209550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10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10" name="AutoShape 10"/>
          <p:cNvSpPr/>
          <p:nvPr>
            <p:ph type="body" sz="quarter" idx="41"/>
          </p:nvPr>
        </p:nvSpPr>
        <p:spPr>
          <a:xfrm>
            <a:off x="5867400" y="3633180"/>
            <a:ext cx="2705100" cy="209550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10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11" name="AutoShape 11"/>
          <p:cNvSpPr/>
          <p:nvPr>
            <p:ph type="body" sz="quarter" idx="42"/>
          </p:nvPr>
        </p:nvSpPr>
        <p:spPr>
          <a:xfrm>
            <a:off x="1748491" y="1748090"/>
            <a:ext cx="2705100" cy="238125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12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12" name="AutoShape 12"/>
          <p:cNvSpPr/>
          <p:nvPr>
            <p:ph type="body" sz="quarter" idx="43"/>
          </p:nvPr>
        </p:nvSpPr>
        <p:spPr>
          <a:xfrm>
            <a:off x="5867400" y="1748090"/>
            <a:ext cx="2705100" cy="238125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12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13" name="AutoShape 13"/>
          <p:cNvSpPr/>
          <p:nvPr>
            <p:ph type="body" sz="quarter" idx="44"/>
          </p:nvPr>
        </p:nvSpPr>
        <p:spPr>
          <a:xfrm>
            <a:off x="1748491" y="3343032"/>
            <a:ext cx="2705100" cy="238125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12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  <p:sp>
        <p:nvSpPr>
          <p:cNvPr id="14" name="AutoShape 14"/>
          <p:cNvSpPr/>
          <p:nvPr>
            <p:ph type="body" sz="quarter" idx="45"/>
          </p:nvPr>
        </p:nvSpPr>
        <p:spPr>
          <a:xfrm>
            <a:off x="5867400" y="3343032"/>
            <a:ext cx="2705100" cy="238125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l">
              <a:defRPr sz="12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body" sz="quarter" idx="46"/>
          </p:nvPr>
        </p:nvSpPr>
        <p:spPr>
          <a:xfrm>
            <a:off x="870793" y="561645"/>
            <a:ext cx="7400925" cy="476250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ctr">
              <a:defRPr sz="2400" b="1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  <p:sp>
        <p:nvSpPr>
          <p:cNvPr id="3" name="AutoShape 3"/>
          <p:cNvSpPr/>
          <p:nvPr>
            <p:ph type="pic" sz="quarter" idx="47"/>
          </p:nvPr>
        </p:nvSpPr>
        <p:spPr>
          <a:xfrm>
            <a:off x="1085850" y="1491637"/>
            <a:ext cx="952500" cy="952500"/>
          </a:xfrm>
          <a:prstGeom prst="roundRect">
            <a:avLst>
              <a:gd name="adj" fmla="val 50000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47625" tIns="47625" rIns="47625" bIns="47625" anchor="ctr">
            <a:noAutofit/>
          </a:bodyPr>
          <a:lstStyle>
            <a:lvl1pPr algn="ctr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  <p:sp>
        <p:nvSpPr>
          <p:cNvPr id="4" name="AutoShape 4"/>
          <p:cNvSpPr/>
          <p:nvPr>
            <p:ph type="pic" sz="quarter" idx="48"/>
          </p:nvPr>
        </p:nvSpPr>
        <p:spPr>
          <a:xfrm>
            <a:off x="4095750" y="1491637"/>
            <a:ext cx="952500" cy="952500"/>
          </a:xfrm>
          <a:prstGeom prst="roundRect">
            <a:avLst>
              <a:gd name="adj" fmla="val 50000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47625" tIns="47625" rIns="47625" bIns="47625" anchor="ctr">
            <a:noAutofit/>
          </a:bodyPr>
          <a:lstStyle>
            <a:lvl1pPr algn="ctr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  <p:sp>
        <p:nvSpPr>
          <p:cNvPr id="5" name="AutoShape 5"/>
          <p:cNvSpPr/>
          <p:nvPr>
            <p:ph type="pic" sz="quarter" idx="49"/>
          </p:nvPr>
        </p:nvSpPr>
        <p:spPr>
          <a:xfrm>
            <a:off x="7105650" y="1491637"/>
            <a:ext cx="952500" cy="952500"/>
          </a:xfrm>
          <a:prstGeom prst="roundRect">
            <a:avLst>
              <a:gd name="adj" fmla="val 50000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47625" tIns="47625" rIns="47625" bIns="47625" anchor="ctr">
            <a:noAutofit/>
          </a:bodyPr>
          <a:lstStyle>
            <a:lvl1pPr algn="ctr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  <p:sp>
        <p:nvSpPr>
          <p:cNvPr id="6" name="AutoShape 6"/>
          <p:cNvSpPr/>
          <p:nvPr>
            <p:ph type="pic" sz="quarter" idx="50"/>
          </p:nvPr>
        </p:nvSpPr>
        <p:spPr>
          <a:xfrm>
            <a:off x="1085850" y="3170453"/>
            <a:ext cx="952500" cy="952500"/>
          </a:xfrm>
          <a:prstGeom prst="roundRect">
            <a:avLst>
              <a:gd name="adj" fmla="val 50000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47625" tIns="47625" rIns="47625" bIns="47625" anchor="ctr">
            <a:noAutofit/>
          </a:bodyPr>
          <a:lstStyle>
            <a:lvl1pPr algn="ctr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  <p:sp>
        <p:nvSpPr>
          <p:cNvPr id="7" name="AutoShape 7"/>
          <p:cNvSpPr/>
          <p:nvPr>
            <p:ph type="pic" sz="quarter" idx="51"/>
          </p:nvPr>
        </p:nvSpPr>
        <p:spPr>
          <a:xfrm>
            <a:off x="7105650" y="3170453"/>
            <a:ext cx="952500" cy="952500"/>
          </a:xfrm>
          <a:prstGeom prst="roundRect">
            <a:avLst>
              <a:gd name="adj" fmla="val 50000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47625" tIns="47625" rIns="47625" bIns="47625" anchor="ctr">
            <a:noAutofit/>
          </a:bodyPr>
          <a:lstStyle>
            <a:lvl1pPr algn="ctr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  <p:sp>
        <p:nvSpPr>
          <p:cNvPr id="8" name="AutoShape 8"/>
          <p:cNvSpPr/>
          <p:nvPr>
            <p:ph type="pic" sz="quarter" idx="52"/>
          </p:nvPr>
        </p:nvSpPr>
        <p:spPr>
          <a:xfrm>
            <a:off x="4095750" y="3170453"/>
            <a:ext cx="952500" cy="952500"/>
          </a:xfrm>
          <a:prstGeom prst="roundRect">
            <a:avLst>
              <a:gd name="adj" fmla="val 50000"/>
            </a:avLst>
          </a:prstGeom>
          <a:solidFill>
            <a:srgbClr val="DEE0E3">
              <a:alpha val="100000"/>
            </a:srgbClr>
          </a:solidFill>
          <a:ln>
            <a:noFill/>
            <a:prstDash val="solid"/>
          </a:ln>
          <a:effectLst/>
        </p:spPr>
        <p:txBody>
          <a:bodyPr lIns="47625" tIns="47625" rIns="47625" bIns="47625" anchor="ctr">
            <a:noAutofit/>
          </a:bodyPr>
          <a:lstStyle>
            <a:lvl1pPr algn="ctr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  <p:sp>
        <p:nvSpPr>
          <p:cNvPr id="9" name="AutoShape 9"/>
          <p:cNvSpPr/>
          <p:nvPr>
            <p:ph type="body" sz="quarter" idx="53"/>
          </p:nvPr>
        </p:nvSpPr>
        <p:spPr>
          <a:xfrm>
            <a:off x="571500" y="2434612"/>
            <a:ext cx="1981200" cy="209550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ctr">
              <a:defRPr sz="10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  <p:sp>
        <p:nvSpPr>
          <p:cNvPr id="10" name="AutoShape 10"/>
          <p:cNvSpPr/>
          <p:nvPr>
            <p:ph type="body" sz="quarter" idx="54"/>
          </p:nvPr>
        </p:nvSpPr>
        <p:spPr>
          <a:xfrm>
            <a:off x="3581400" y="2434612"/>
            <a:ext cx="1981200" cy="209550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ctr">
              <a:defRPr sz="10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  <p:sp>
        <p:nvSpPr>
          <p:cNvPr id="11" name="AutoShape 11"/>
          <p:cNvSpPr/>
          <p:nvPr>
            <p:ph type="body" sz="quarter" idx="55"/>
          </p:nvPr>
        </p:nvSpPr>
        <p:spPr>
          <a:xfrm>
            <a:off x="6591300" y="2434612"/>
            <a:ext cx="1981200" cy="209550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ctr">
              <a:defRPr sz="10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  <p:sp>
        <p:nvSpPr>
          <p:cNvPr id="12" name="AutoShape 12"/>
          <p:cNvSpPr/>
          <p:nvPr>
            <p:ph type="body" sz="quarter" idx="56"/>
          </p:nvPr>
        </p:nvSpPr>
        <p:spPr>
          <a:xfrm>
            <a:off x="571500" y="4113428"/>
            <a:ext cx="1981200" cy="209550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ctr">
              <a:defRPr sz="10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  <p:sp>
        <p:nvSpPr>
          <p:cNvPr id="13" name="AutoShape 13"/>
          <p:cNvSpPr/>
          <p:nvPr>
            <p:ph type="body" sz="quarter" idx="57"/>
          </p:nvPr>
        </p:nvSpPr>
        <p:spPr>
          <a:xfrm>
            <a:off x="3581400" y="4113428"/>
            <a:ext cx="1981200" cy="209550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ctr">
              <a:defRPr sz="10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  <p:sp>
        <p:nvSpPr>
          <p:cNvPr id="14" name="AutoShape 14"/>
          <p:cNvSpPr/>
          <p:nvPr>
            <p:ph type="body" sz="quarter" idx="58"/>
          </p:nvPr>
        </p:nvSpPr>
        <p:spPr>
          <a:xfrm>
            <a:off x="6591300" y="4122953"/>
            <a:ext cx="1981200" cy="209550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ctr">
              <a:defRPr sz="1000" b="0" i="0" u="none" strike="noStrike" spc="0">
                <a:solidFill>
                  <a:srgbClr val="9B9EA2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body" sz="quarter" idx="59"/>
          </p:nvPr>
        </p:nvSpPr>
        <p:spPr>
          <a:xfrm>
            <a:off x="876300" y="2059305"/>
            <a:ext cx="7410450" cy="752475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ctr">
              <a:lnSpc>
                <a:spcPct val="140000"/>
              </a:lnSpc>
              <a:defRPr sz="4000" b="1" i="0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  <p:sp>
        <p:nvSpPr>
          <p:cNvPr id="3" name="AutoShape 3"/>
          <p:cNvSpPr/>
          <p:nvPr>
            <p:ph type="body" sz="quarter" idx="60"/>
          </p:nvPr>
        </p:nvSpPr>
        <p:spPr>
          <a:xfrm>
            <a:off x="876300" y="1560118"/>
            <a:ext cx="7410450" cy="238125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>
            <a:lvl1pPr algn="ctr">
              <a:defRPr sz="1200" b="0" i="0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37557" y="706341"/>
          <a:ext cx="8999458" cy="399444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00210"/>
                <a:gridCol w="962690"/>
                <a:gridCol w="1684518"/>
                <a:gridCol w="1064687"/>
                <a:gridCol w="1260836"/>
                <a:gridCol w="907768"/>
                <a:gridCol w="1146948"/>
              </a:tblGrid>
              <a:tr h="402193"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名称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pcie标准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显存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频率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供电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功耗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价格</a:t>
                      </a:r>
                      <a:endParaRPr lang="en-US" sz="1100"/>
                    </a:p>
                  </a:txBody>
                  <a:tcPr marL="76200" marR="76200" marT="76200" marB="76200" anchor="t">
                    <a:lnL>
                      <a:noFill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193"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NVIDIA P106-100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PCIe 3.0 x16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6G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1709 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6pin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120 W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150</a:t>
                      </a:r>
                      <a:endParaRPr lang="en-US" sz="1100"/>
                    </a:p>
                  </a:txBody>
                  <a:tcPr marL="76200" marR="76200" marT="76200" marB="76200" anchor="t">
                    <a:lnL>
                      <a:noFill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193"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NVIDIA P104-100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PCI-E 1.1 x4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8G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1733 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8pin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135W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200</a:t>
                      </a:r>
                      <a:endParaRPr lang="en-US" sz="1100"/>
                    </a:p>
                  </a:txBody>
                  <a:tcPr marL="76200" marR="76200" marT="76200" marB="76200" anchor="t">
                    <a:lnL>
                      <a:noFill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193"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NVIDIA P102-100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PCI-E 1.0 x4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10G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1683 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双8pin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250 W 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330</a:t>
                      </a:r>
                      <a:endParaRPr lang="en-US" sz="1100"/>
                    </a:p>
                  </a:txBody>
                  <a:tcPr marL="76200" marR="76200" marT="76200" marB="76200" anchor="t">
                    <a:lnL>
                      <a:noFill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465"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Tesla P4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PCIe 3.0 x16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8G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1114 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不需要供电 但是需要魔改风扇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75W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450+50</a:t>
                      </a:r>
                      <a:endParaRPr lang="en-US" sz="1100"/>
                    </a:p>
                  </a:txBody>
                  <a:tcPr marL="76200" marR="76200" marT="76200" marB="76200" anchor="t">
                    <a:lnL>
                      <a:noFill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465"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NVIDIA Tesla M40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PCIe 3.0 x16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12G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1112 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8pin转接线 需要魔改风扇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250 W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285+50</a:t>
                      </a:r>
                      <a:endParaRPr lang="en-US" sz="1100"/>
                    </a:p>
                  </a:txBody>
                  <a:tcPr marL="76200" marR="76200" marT="76200" marB="76200" anchor="t">
                    <a:lnL>
                      <a:noFill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465"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NVIDIA Tesla M40 24 GB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PCIe 3.0 x16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24G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1112 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8pin转接线 需要魔改风扇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250 W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790+50</a:t>
                      </a:r>
                      <a:endParaRPr lang="en-US" sz="1100"/>
                    </a:p>
                  </a:txBody>
                  <a:tcPr marL="76200" marR="76200" marT="76200" marB="76200" anchor="t">
                    <a:lnL>
                      <a:noFill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AutoShape 3"/>
          <p:cNvSpPr/>
          <p:nvPr/>
        </p:nvSpPr>
        <p:spPr>
          <a:xfrm>
            <a:off x="2336013" y="92435"/>
            <a:ext cx="4456507" cy="5429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2850" b="1" i="0" u="none" strike="noStrike">
                <a:solidFill>
                  <a:srgbClr val="1F2329"/>
                </a:solidFill>
                <a:latin typeface="Noto Sans SC"/>
              </a:rPr>
              <a:t>显卡大摸底</a:t>
            </a:r>
            <a:endParaRPr lang="en-US" sz="11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1002" y="1028700"/>
            <a:ext cx="2774852" cy="4114800"/>
          </a:xfrm>
          <a:prstGeom prst="rect">
            <a:avLst/>
          </a:prstGeom>
          <a:ln>
            <a:noFill/>
            <a:prstDash val="solid"/>
          </a:ln>
        </p:spPr>
      </p:pic>
      <p:sp>
        <p:nvSpPr>
          <p:cNvPr id="3" name="AutoShape 3"/>
          <p:cNvSpPr/>
          <p:nvPr/>
        </p:nvSpPr>
        <p:spPr>
          <a:xfrm>
            <a:off x="771970" y="21953"/>
            <a:ext cx="7555836" cy="7715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4050" b="1" i="0" u="none" strike="noStrike">
                <a:solidFill>
                  <a:srgbClr val="000000"/>
                </a:solidFill>
                <a:latin typeface="Noto Sans SC"/>
              </a:rPr>
              <a:t>为什么不用高频E5</a:t>
            </a:r>
            <a:endParaRPr lang="en-US" sz="11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1674" y="98611"/>
            <a:ext cx="8941470" cy="6572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3450" b="1" i="0" u="none" strike="noStrike">
                <a:solidFill>
                  <a:srgbClr val="000000"/>
                </a:solidFill>
                <a:latin typeface="Noto Sans SC"/>
              </a:rPr>
              <a:t>品牌机准系统AM4  比如 HP 285 ProG3 MT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674" y="945264"/>
            <a:ext cx="1851660" cy="4114800"/>
          </a:xfrm>
          <a:prstGeom prst="rect">
            <a:avLst/>
          </a:prstGeom>
          <a:ln>
            <a:noFill/>
            <a:prstDash val="solid"/>
          </a:ln>
        </p:spPr>
      </p:pic>
      <p:sp>
        <p:nvSpPr>
          <p:cNvPr id="4" name="AutoShape 4"/>
          <p:cNvSpPr/>
          <p:nvPr/>
        </p:nvSpPr>
        <p:spPr>
          <a:xfrm>
            <a:off x="2502725" y="951462"/>
            <a:ext cx="5429250" cy="3886200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1200" b="0" i="0" u="none" strike="noStrike">
                <a:solidFill>
                  <a:srgbClr val="1F2329"/>
                </a:solidFill>
                <a:latin typeface="Noto Sans SC"/>
              </a:rPr>
              <a:t>两个情况 </a:t>
            </a:r>
            <a:endParaRPr lang="en-US" sz="1100"/>
          </a:p>
          <a:p>
            <a:pPr indent="0" algn="l">
              <a:lnSpc>
                <a:spcPct val="100000"/>
              </a:lnSpc>
            </a:pPr>
          </a:p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1F2329"/>
                </a:solidFill>
                <a:latin typeface="Noto Sans SC"/>
              </a:rPr>
              <a:t>1、  刷了bios  支持1-5代 锐龙 </a:t>
            </a:r>
            <a:endParaRPr lang="en-US" sz="1200" b="0" i="0" u="none" strike="noStrike">
              <a:solidFill>
                <a:srgbClr val="1F2329"/>
              </a:solidFill>
              <a:latin typeface="Noto Sans SC"/>
            </a:endParaRPr>
          </a:p>
          <a:p>
            <a:pPr marL="269875" indent="15240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1F2329"/>
                </a:solidFill>
                <a:latin typeface="Noto Sans SC"/>
              </a:rPr>
              <a:t>r5 4300g es  288 一块</a:t>
            </a:r>
            <a:endParaRPr lang="en-US" sz="1200" b="0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</a:p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1F2329"/>
                </a:solidFill>
                <a:latin typeface="Noto Sans SC"/>
              </a:rPr>
              <a:t>2、  大雷主板 刷不了bios 只能1-2代 锐龙</a:t>
            </a:r>
            <a:endParaRPr lang="en-US" sz="1200" b="0" i="0" u="none" strike="noStrike">
              <a:solidFill>
                <a:srgbClr val="1F2329"/>
              </a:solidFill>
              <a:latin typeface="Noto Sans SC"/>
            </a:endParaRPr>
          </a:p>
          <a:p>
            <a:pPr marL="269875" indent="15240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1F2329"/>
                </a:solidFill>
                <a:latin typeface="Noto Sans SC"/>
              </a:rPr>
              <a:t>r3  2200G es  149 一块</a:t>
            </a:r>
            <a:endParaRPr lang="en-US" sz="1200" b="0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</a:p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1F2329"/>
                </a:solidFill>
                <a:latin typeface="Noto Sans SC"/>
              </a:rPr>
              <a:t>两块U 都能超频到3.8-3.9 没压力  </a:t>
            </a:r>
            <a:endParaRPr lang="en-US" sz="1200" b="0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</a:p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1F2329"/>
                </a:solidFill>
                <a:latin typeface="Noto Sans SC"/>
              </a:rPr>
              <a:t>缺点是 电源180w  如果加显卡需要改电源</a:t>
            </a:r>
            <a:endParaRPr lang="en-US" sz="1200" b="0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</a:p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1F2329"/>
                </a:solidFill>
                <a:latin typeface="Noto Sans SC"/>
              </a:rPr>
              <a:t>我现在家里是用着两台  一台配合2200ges  特斯拉p4 跑AI</a:t>
            </a:r>
            <a:endParaRPr lang="en-US" sz="1200" b="0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</a:p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1F2329"/>
                </a:solidFill>
                <a:latin typeface="Noto Sans SC"/>
              </a:rPr>
              <a:t>另一台 是  4300ges+p106 打游戏  gtav 全高画质可以 60</a:t>
            </a:r>
            <a:endParaRPr lang="en-US" sz="1200" b="0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1F2329"/>
                </a:solidFill>
                <a:latin typeface="Noto Sans SC"/>
              </a:rPr>
              <a:t>战地5  等都没问题</a:t>
            </a:r>
            <a:endParaRPr lang="en-US" sz="1200" b="0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3713" y="116566"/>
            <a:ext cx="8797839" cy="7715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4050" b="1" i="0" u="none" strike="noStrike">
                <a:solidFill>
                  <a:srgbClr val="000000"/>
                </a:solidFill>
                <a:latin typeface="Noto Sans SC"/>
              </a:rPr>
              <a:t>价格总结  1. X99 CPU跑AI  480套餐 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330199" y="1131557"/>
            <a:ext cx="7277100" cy="3657600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2400" b="1" i="0" u="none" strike="noStrike">
                <a:solidFill>
                  <a:srgbClr val="1F2329"/>
                </a:solidFill>
                <a:latin typeface="Noto Sans SC"/>
              </a:rPr>
              <a:t>主板    x99 v102a            150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2400" b="1" i="0" u="none" strike="noStrike">
                <a:solidFill>
                  <a:srgbClr val="1F2329"/>
                </a:solidFill>
                <a:latin typeface="Noto Sans SC"/>
              </a:rPr>
              <a:t>CPU    2650v4    45</a:t>
            </a:r>
            <a:endParaRPr lang="en-US" sz="2400" b="1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  <a:r>
              <a:rPr lang="en-US" sz="2400" b="1" i="0" u="none" strike="noStrike">
                <a:solidFill>
                  <a:srgbClr val="1F2329"/>
                </a:solidFill>
                <a:latin typeface="Noto Sans SC"/>
              </a:rPr>
              <a:t>内存    ddr4ecc 16g  100 x2</a:t>
            </a:r>
            <a:endParaRPr lang="en-US" sz="2400" b="1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  <a:r>
              <a:rPr lang="en-US" sz="2400" b="1" i="0" u="none" strike="noStrike">
                <a:solidFill>
                  <a:srgbClr val="1F2329"/>
                </a:solidFill>
                <a:latin typeface="Noto Sans SC"/>
              </a:rPr>
              <a:t>硬盘     512g  机械   17</a:t>
            </a:r>
            <a:endParaRPr lang="en-US" sz="2400" b="1" i="0" u="none" strike="noStrike">
              <a:solidFill>
                <a:srgbClr val="1F2329"/>
              </a:solidFill>
              <a:latin typeface="Noto Sans SC"/>
            </a:endParaRPr>
          </a:p>
          <a:p>
            <a:pPr marL="269875" indent="304800" algn="l">
              <a:lnSpc>
                <a:spcPct val="100000"/>
              </a:lnSpc>
            </a:pPr>
            <a:r>
              <a:rPr lang="en-US" sz="2400" b="1" i="0" u="none" strike="noStrike">
                <a:solidFill>
                  <a:srgbClr val="1F2329"/>
                </a:solidFill>
                <a:latin typeface="Noto Sans SC"/>
              </a:rPr>
              <a:t>         128Gnvme 25</a:t>
            </a:r>
            <a:endParaRPr lang="en-US" sz="2400" b="1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  <a:r>
              <a:rPr lang="en-US" sz="2400" b="1" i="0" u="none" strike="noStrike">
                <a:solidFill>
                  <a:srgbClr val="1F2329"/>
                </a:solidFill>
                <a:latin typeface="Noto Sans SC"/>
              </a:rPr>
              <a:t>电源     350w          25</a:t>
            </a:r>
            <a:endParaRPr lang="en-US" sz="2400" b="1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  <a:r>
              <a:rPr lang="en-US" sz="2400" b="1" i="0" u="none" strike="noStrike">
                <a:solidFill>
                  <a:srgbClr val="1F2329"/>
                </a:solidFill>
                <a:latin typeface="Noto Sans SC"/>
              </a:rPr>
              <a:t>散热      双铜管       25</a:t>
            </a:r>
            <a:endParaRPr lang="en-US" sz="2400" b="1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  <a:r>
              <a:rPr lang="en-US" sz="2400" b="1" i="0" u="none" strike="noStrike">
                <a:solidFill>
                  <a:srgbClr val="1F2329"/>
                </a:solidFill>
                <a:latin typeface="Noto Sans SC"/>
              </a:rPr>
              <a:t>机箱  附近自提     10      </a:t>
            </a:r>
            <a:endParaRPr lang="en-US" sz="2400" b="1" i="0" u="none" strike="noStrike">
              <a:solidFill>
                <a:srgbClr val="1F2329"/>
              </a:solidFill>
              <a:latin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5031117" y="1122032"/>
            <a:ext cx="3781425" cy="27146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2850" b="1" i="0" u="none" strike="noStrike">
                <a:solidFill>
                  <a:srgbClr val="D83931"/>
                </a:solidFill>
                <a:latin typeface="Noto Sans SC"/>
              </a:rPr>
              <a:t>优点：综合性极强，同时干很多事 现在做开发的编译机 同时 ai+编译 +数据库等各种服务  都不会卡顿</a:t>
            </a:r>
            <a:endParaRPr lang="en-US" sz="1100"/>
          </a:p>
          <a:p>
            <a:pPr indent="0" algn="l">
              <a:lnSpc>
                <a:spcPct val="100000"/>
              </a:lnSpc>
            </a:pPr>
          </a:p>
        </p:txBody>
      </p:sp>
      <p:sp>
        <p:nvSpPr>
          <p:cNvPr id="5" name="AutoShape 5"/>
          <p:cNvSpPr/>
          <p:nvPr/>
        </p:nvSpPr>
        <p:spPr>
          <a:xfrm>
            <a:off x="5031117" y="4001746"/>
            <a:ext cx="3672822" cy="5429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2850" b="1" i="0" u="none" strike="noStrike">
                <a:solidFill>
                  <a:srgbClr val="D83931"/>
                </a:solidFill>
                <a:latin typeface="Noto Sans SC"/>
              </a:rPr>
              <a:t>缺点：AI比较慢</a:t>
            </a:r>
            <a:endParaRPr lang="en-US" sz="110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3713" y="116566"/>
            <a:ext cx="8801100" cy="7715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4050" b="1" i="0" u="none" strike="noStrike">
                <a:solidFill>
                  <a:srgbClr val="000000"/>
                </a:solidFill>
                <a:latin typeface="Noto Sans SC"/>
              </a:rPr>
              <a:t>价格总结  2. X79 双GPU跑AI  594套餐 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330199" y="1122032"/>
            <a:ext cx="7277100" cy="3771900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</a:rPr>
              <a:t>主板    x79大板  100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</a:rPr>
              <a:t>CPU    2650v2    27</a:t>
            </a:r>
            <a:endParaRPr lang="en-US" sz="1800" b="1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</a:rPr>
              <a:t>内存    ddr3ecc 8g  18 x 4</a:t>
            </a:r>
            <a:endParaRPr lang="en-US" sz="1800" b="1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</a:rPr>
              <a:t>硬盘     512g  机械   17 </a:t>
            </a:r>
            <a:endParaRPr lang="en-US" sz="1800" b="1" i="0" u="none" strike="noStrike">
              <a:solidFill>
                <a:srgbClr val="1F2329"/>
              </a:solidFill>
              <a:latin typeface="Noto Sans SC"/>
            </a:endParaRPr>
          </a:p>
          <a:p>
            <a:pPr marL="269875" indent="228600" algn="l">
              <a:lnSpc>
                <a:spcPct val="100000"/>
              </a:lnSpc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</a:rPr>
              <a:t>    128Gnvme 25</a:t>
            </a:r>
            <a:endParaRPr lang="en-US" sz="1800" b="1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</a:rPr>
              <a:t>电源     350w          25  x2</a:t>
            </a:r>
            <a:endParaRPr lang="en-US" sz="1800" b="1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</a:rPr>
              <a:t>散热      双铜管       25</a:t>
            </a:r>
            <a:endParaRPr lang="en-US" sz="1800" b="1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</a:rPr>
              <a:t>显卡     p106-100   140  x 2</a:t>
            </a:r>
            <a:endParaRPr lang="en-US" sz="1800" b="1" i="0" u="none" strike="noStrike">
              <a:solidFill>
                <a:srgbClr val="1F2329"/>
              </a:solidFill>
              <a:latin typeface="Noto Sans SC"/>
            </a:endParaRPr>
          </a:p>
          <a:p>
            <a:pPr marL="269875" indent="228600" algn="l">
              <a:lnSpc>
                <a:spcPct val="100000"/>
              </a:lnSpc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</a:rPr>
              <a:t>     亮机卡         25</a:t>
            </a:r>
            <a:endParaRPr lang="en-US" sz="1800" b="1" i="0" u="none" strike="noStrike">
              <a:solidFill>
                <a:srgbClr val="1F2329"/>
              </a:solidFill>
              <a:latin typeface="Noto Sans SC"/>
            </a:endParaRPr>
          </a:p>
          <a:p>
            <a:pPr marL="269875" indent="228600" algn="l">
              <a:lnSpc>
                <a:spcPct val="100000"/>
              </a:lnSpc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</a:rPr>
              <a:t>      转接卡         13</a:t>
            </a:r>
            <a:endParaRPr lang="en-US" sz="1800" b="1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</a:rPr>
              <a:t>机箱     附近自提     10      </a:t>
            </a:r>
            <a:endParaRPr lang="en-US" sz="1800" b="1" i="0" u="none" strike="noStrike">
              <a:solidFill>
                <a:srgbClr val="1F2329"/>
              </a:solidFill>
              <a:latin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393834" y="1122032"/>
            <a:ext cx="5200650" cy="5429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2850" b="1" i="0" u="none" strike="noStrike">
                <a:solidFill>
                  <a:srgbClr val="D83931"/>
                </a:solidFill>
                <a:latin typeface="Noto Sans SC"/>
              </a:rPr>
              <a:t>优点：综合性极强，内存贼便宜 涨价前 20一条 16G 涨价后一九可以十几块钱一条8G的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3393834" y="3602636"/>
            <a:ext cx="5200650" cy="5429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2850" b="1" i="0" u="none" strike="noStrike">
                <a:solidFill>
                  <a:srgbClr val="D83931"/>
                </a:solidFill>
                <a:latin typeface="Noto Sans SC"/>
              </a:rPr>
              <a:t>缺点：缺少avx2 指令集  主板比较老  突然某一天就暴毙了  </a:t>
            </a:r>
            <a:endParaRPr lang="en-US" sz="110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3713" y="116566"/>
            <a:ext cx="8801100" cy="7715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4050" b="1" i="0" u="none" strike="noStrike">
                <a:solidFill>
                  <a:srgbClr val="000000"/>
                </a:solidFill>
                <a:latin typeface="Noto Sans SC"/>
              </a:rPr>
              <a:t>价格总结  3. h61 GPU跑AI  304套餐 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330199" y="1122032"/>
            <a:ext cx="7277100" cy="2743200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</a:rPr>
              <a:t>主板    h61  35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</a:rPr>
              <a:t>CPU    e3 1225v1  79</a:t>
            </a:r>
            <a:endParaRPr lang="en-US" sz="1800" b="1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</a:rPr>
              <a:t>内存    ddr3 4g   10 x2</a:t>
            </a:r>
            <a:endParaRPr lang="en-US" sz="1800" b="1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</a:rPr>
              <a:t>硬盘     512g  机械   17 </a:t>
            </a:r>
            <a:endParaRPr lang="en-US" sz="1800" b="1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</a:rPr>
              <a:t>电源     350w          25  </a:t>
            </a:r>
            <a:endParaRPr lang="en-US" sz="1800" b="1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</a:rPr>
              <a:t>散热      intel自带     5</a:t>
            </a:r>
            <a:endParaRPr lang="en-US" sz="1800" b="1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</a:rPr>
              <a:t>显卡     p106-100   140  x 1</a:t>
            </a:r>
            <a:endParaRPr lang="en-US" sz="1800" b="1" i="0" u="none" strike="noStrike">
              <a:solidFill>
                <a:srgbClr val="1F2329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</a:rPr>
              <a:t>机箱     宇宙机箱     0      </a:t>
            </a:r>
            <a:endParaRPr lang="en-US" sz="1800" b="1" i="0" u="none" strike="noStrike">
              <a:solidFill>
                <a:srgbClr val="1F2329"/>
              </a:solidFill>
              <a:latin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393834" y="1122032"/>
            <a:ext cx="5200650" cy="162877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2850" b="1" i="0" u="none" strike="noStrike">
                <a:solidFill>
                  <a:srgbClr val="D83931"/>
                </a:solidFill>
                <a:latin typeface="Noto Sans SC"/>
              </a:rPr>
              <a:t>优点：凑数套餐  只为了玩玩 坏了也不心疼套餐  便宜 便宜  便宜  主打一个便宜 如果换成双核心 的i3 那么 这套套餐可以极限压缩到200 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3393834" y="3865232"/>
            <a:ext cx="5200650" cy="1085850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2850" b="1" i="0" u="none" strike="noStrike">
                <a:solidFill>
                  <a:srgbClr val="D83931"/>
                </a:solidFill>
                <a:latin typeface="Noto Sans SC"/>
              </a:rPr>
              <a:t>缺点：主板比较老  突然某一天就暴毙了 （嗯</a:t>
            </a:r>
            <a:endParaRPr lang="en-US" sz="11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37557" y="706341"/>
          <a:ext cx="8999458" cy="399444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00210"/>
                <a:gridCol w="962690"/>
                <a:gridCol w="1684518"/>
                <a:gridCol w="1064687"/>
                <a:gridCol w="1260836"/>
                <a:gridCol w="907768"/>
                <a:gridCol w="1146948"/>
              </a:tblGrid>
              <a:tr h="402193"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名称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pcie标准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显存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频率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供电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功耗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价格</a:t>
                      </a:r>
                      <a:endParaRPr lang="en-US" sz="1100"/>
                    </a:p>
                  </a:txBody>
                  <a:tcPr marL="76200" marR="76200" marT="76200" marB="76200" anchor="t">
                    <a:lnL>
                      <a:noFill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193"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NVIDIA P106-100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55">
                        <a:alpha val="100000"/>
                      </a:srgbClr>
                    </a:solidFill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PCIe 3.0 x16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55">
                        <a:alpha val="100000"/>
                      </a:srgbClr>
                    </a:solidFill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6G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55">
                        <a:alpha val="100000"/>
                      </a:srgbClr>
                    </a:solidFill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1709 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55">
                        <a:alpha val="100000"/>
                      </a:srgbClr>
                    </a:solidFill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6pin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55">
                        <a:alpha val="100000"/>
                      </a:srgbClr>
                    </a:solidFill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120 W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55">
                        <a:alpha val="100000"/>
                      </a:srgbClr>
                    </a:solidFill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涨价前99</a:t>
                      </a:r>
                      <a:endParaRPr lang="en-US" sz="1100"/>
                    </a:p>
                  </a:txBody>
                  <a:tcPr marL="76200" marR="76200" marT="76200" marB="76200" anchor="t">
                    <a:lnL>
                      <a:noFill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55">
                        <a:alpha val="100000"/>
                      </a:srgbClr>
                    </a:solidFill>
                  </a:tcPr>
                </a:tc>
              </a:tr>
              <a:tr h="402193"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NVIDIA P104-100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7B05">
                        <a:alpha val="100000"/>
                      </a:srgbClr>
                    </a:solidFill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PCI-E 1.1 x4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7B05">
                        <a:alpha val="100000"/>
                      </a:srgbClr>
                    </a:solidFill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8G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7B05">
                        <a:alpha val="100000"/>
                      </a:srgbClr>
                    </a:solidFill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1733 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7B05">
                        <a:alpha val="100000"/>
                      </a:srgbClr>
                    </a:solidFill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8pin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7B05">
                        <a:alpha val="100000"/>
                      </a:srgbClr>
                    </a:solidFill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135W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7B05">
                        <a:alpha val="100000"/>
                      </a:srgbClr>
                    </a:solidFill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涨价前140</a:t>
                      </a:r>
                      <a:endParaRPr lang="en-US" sz="1100"/>
                    </a:p>
                  </a:txBody>
                  <a:tcPr marL="76200" marR="76200" marT="76200" marB="76200" anchor="t">
                    <a:lnL>
                      <a:noFill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7B05">
                        <a:alpha val="100000"/>
                      </a:srgbClr>
                    </a:solidFill>
                  </a:tcPr>
                </a:tc>
              </a:tr>
              <a:tr h="402193"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NVIDIA P102-100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PCI-E 1.0 x4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10G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1683 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双8pin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250 W 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330</a:t>
                      </a:r>
                      <a:endParaRPr lang="en-US" sz="1100"/>
                    </a:p>
                  </a:txBody>
                  <a:tcPr marL="76200" marR="76200" marT="76200" marB="76200" anchor="t">
                    <a:lnL>
                      <a:noFill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465"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Tesla P4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E085">
                        <a:alpha val="100000"/>
                      </a:srgbClr>
                    </a:solidFill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PCIe 3.0 x16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E085">
                        <a:alpha val="100000"/>
                      </a:srgbClr>
                    </a:solidFill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8G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E085">
                        <a:alpha val="100000"/>
                      </a:srgbClr>
                    </a:solidFill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1114 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E085">
                        <a:alpha val="100000"/>
                      </a:srgbClr>
                    </a:solidFill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不需要供电 但是需要魔改风扇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E085">
                        <a:alpha val="100000"/>
                      </a:srgbClr>
                    </a:solidFill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75W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E085">
                        <a:alpha val="100000"/>
                      </a:srgbClr>
                    </a:solidFill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涨价前220</a:t>
                      </a:r>
                      <a:endParaRPr lang="en-US" sz="1100"/>
                    </a:p>
                  </a:txBody>
                  <a:tcPr marL="76200" marR="76200" marT="76200" marB="76200" anchor="t">
                    <a:lnL>
                      <a:noFill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E085">
                        <a:alpha val="100000"/>
                      </a:srgbClr>
                    </a:solidFill>
                  </a:tcPr>
                </a:tc>
              </a:tr>
              <a:tr h="630465"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NVIDIA Tesla M40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PCIe 3.0 x16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12G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1112 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8pin转接线 需要魔改风扇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250 W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285+50</a:t>
                      </a:r>
                      <a:endParaRPr lang="en-US" sz="1100"/>
                    </a:p>
                  </a:txBody>
                  <a:tcPr marL="76200" marR="76200" marT="76200" marB="76200" anchor="t">
                    <a:lnL>
                      <a:noFill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465"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NVIDIA Tesla M40 24 GB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PCIe 3.0 x16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24G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1112 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8pin转接线 需要魔改风扇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250 W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>
                      <a:spAutoFit/>
                    </a:bodyPr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/>
                        </a:rPr>
                        <a:t>790+50</a:t>
                      </a:r>
                      <a:endParaRPr lang="en-US" sz="1100"/>
                    </a:p>
                  </a:txBody>
                  <a:tcPr marL="76200" marR="76200" marT="76200" marB="76200" anchor="t">
                    <a:lnL>
                      <a:noFill/>
                    </a:lnL>
                    <a:lnR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AutoShape 3"/>
          <p:cNvSpPr/>
          <p:nvPr/>
        </p:nvSpPr>
        <p:spPr>
          <a:xfrm>
            <a:off x="2336013" y="92435"/>
            <a:ext cx="4456507" cy="5429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2850" b="1" i="0" u="none" strike="noStrike">
                <a:solidFill>
                  <a:srgbClr val="1F2329"/>
                </a:solidFill>
                <a:latin typeface="Noto Sans SC"/>
              </a:rPr>
              <a:t>我们当时的选择！！！！</a:t>
            </a:r>
            <a:endParaRPr lang="en-US" sz="11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04752" y="161453"/>
            <a:ext cx="7639050" cy="1428750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7500" b="1" i="0" u="none" strike="noStrike">
                <a:solidFill>
                  <a:srgbClr val="000000"/>
                </a:solidFill>
                <a:latin typeface="Noto Sans SC"/>
              </a:rPr>
              <a:t>板   U    套   装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491792" y="1732494"/>
            <a:ext cx="8001000" cy="2400300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0" i="0" u="none" strike="noStrike">
                <a:solidFill>
                  <a:srgbClr val="1F2329"/>
                </a:solidFill>
                <a:latin typeface="Noto Sans SC"/>
              </a:rPr>
              <a:t>三个思路！</a:t>
            </a:r>
            <a:endParaRPr lang="en-US" sz="1100"/>
          </a:p>
          <a:p>
            <a:pPr marL="0" lvl="0" indent="228600" algn="l">
              <a:lnSpc>
                <a:spcPct val="100000"/>
              </a:lnSpc>
              <a:buClr>
                <a:srgbClr val="1F2329"/>
              </a:buClr>
              <a:buFont typeface="+mj-lt"/>
              <a:buAutoNum type="arabicPeriod"/>
            </a:pPr>
            <a:r>
              <a:rPr lang="en-US" sz="1800" b="0" i="0" u="none" strike="noStrike">
                <a:solidFill>
                  <a:srgbClr val="1F2329"/>
                </a:solidFill>
                <a:latin typeface="Noto Sans SC"/>
              </a:rPr>
              <a:t>  用显卡  ：  便宜的板U +  显卡 让显卡去跑    所以cpu的频率和内存的性能不重要！！！ 便宜最重要！</a:t>
            </a:r>
            <a:endParaRPr lang="en-US" sz="1800" b="0" i="0" u="none" strike="noStrike">
              <a:solidFill>
                <a:srgbClr val="1F2329"/>
              </a:solidFill>
              <a:latin typeface="Noto Sans SC"/>
            </a:endParaRPr>
          </a:p>
          <a:p>
            <a:pPr marL="0" lvl="0" indent="228600" algn="l">
              <a:lnSpc>
                <a:spcPct val="100000"/>
              </a:lnSpc>
              <a:buClr>
                <a:srgbClr val="1F2329"/>
              </a:buClr>
              <a:buFont typeface="+mj-lt"/>
              <a:buAutoNum type="arabicPeriod"/>
            </a:pPr>
            <a:r>
              <a:rPr lang="en-US" sz="1800" b="0" i="0" u="none" strike="noStrike">
                <a:solidFill>
                  <a:srgbClr val="1F2329"/>
                </a:solidFill>
                <a:latin typeface="Noto Sans SC"/>
              </a:rPr>
              <a:t>   用CPU ：   用便宜大碗的E5v3+鸡血 或者 E5v4 +  2400的ecc ddr4内存跑（后期测试 avx2指令集，同频同核心数下 至强铂金和2011平台区别不大 但是对avx512的支持 还很欠缺  </a:t>
            </a:r>
            <a:endParaRPr lang="en-US" sz="1800" b="0" i="0" u="none" strike="noStrike">
              <a:solidFill>
                <a:srgbClr val="1F2329"/>
              </a:solidFill>
              <a:latin typeface="Noto Sans SC"/>
            </a:endParaRPr>
          </a:p>
          <a:p>
            <a:pPr marL="0" lvl="0" indent="228600" algn="l">
              <a:lnSpc>
                <a:spcPct val="100000"/>
              </a:lnSpc>
              <a:buClr>
                <a:srgbClr val="1F2329"/>
              </a:buClr>
              <a:buFont typeface="+mj-lt"/>
              <a:buAutoNum type="arabicPeriod"/>
            </a:pPr>
            <a:r>
              <a:rPr lang="en-US" sz="1800" b="0" i="0" u="none" strike="noStrike">
                <a:solidFill>
                  <a:srgbClr val="1F2329"/>
                </a:solidFill>
                <a:latin typeface="Noto Sans SC"/>
              </a:rPr>
              <a:t> AMD的 AM4准系统平台+显卡   小钢炮  600预算 想要用的更久可以用这个方案  从 锐龙1代到锐龙5带  </a:t>
            </a:r>
            <a:endParaRPr lang="en-US" sz="1800" b="0" i="0" u="none" strike="noStrike">
              <a:solidFill>
                <a:srgbClr val="1F2329"/>
              </a:solidFill>
              <a:latin typeface="Noto Sans SC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94290" y="125543"/>
            <a:ext cx="7307587" cy="7715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4050" b="1" i="0" u="none" strike="noStrike">
                <a:solidFill>
                  <a:srgbClr val="000000"/>
                </a:solidFill>
                <a:latin typeface="Noto Sans SC"/>
              </a:rPr>
              <a:t>E3 v1/v2 + h61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586169"/>
            <a:ext cx="4470169" cy="4114800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37" y="1028700"/>
            <a:ext cx="1851660" cy="4114800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697" y="1028700"/>
            <a:ext cx="1851660" cy="4114800"/>
          </a:xfrm>
          <a:prstGeom prst="rect">
            <a:avLst/>
          </a:prstGeom>
          <a:ln>
            <a:noFill/>
            <a:prstDash val="solid"/>
          </a:ln>
        </p:spPr>
      </p:pic>
      <p:sp>
        <p:nvSpPr>
          <p:cNvPr id="6" name="AutoShape 6"/>
          <p:cNvSpPr/>
          <p:nvPr/>
        </p:nvSpPr>
        <p:spPr>
          <a:xfrm>
            <a:off x="4343088" y="0"/>
            <a:ext cx="4629150" cy="7715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4050" b="1" i="0" u="none" strike="noStrike">
                <a:solidFill>
                  <a:srgbClr val="000000"/>
                </a:solidFill>
                <a:latin typeface="Noto Sans SC"/>
              </a:rPr>
              <a:t>板油100+ d3 平台</a:t>
            </a:r>
            <a:endParaRPr lang="en-US" sz="110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66109" y="0"/>
            <a:ext cx="5368473" cy="7715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4050" b="1" i="0" u="none" strike="noStrike">
                <a:solidFill>
                  <a:srgbClr val="000000"/>
                </a:solidFill>
                <a:latin typeface="Noto Sans SC"/>
              </a:rPr>
              <a:t>e3v3/h81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1425" y="1425945"/>
            <a:ext cx="5362575" cy="3476625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1851660" cy="4114800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660" y="1028700"/>
            <a:ext cx="1851660" cy="4114800"/>
          </a:xfrm>
          <a:prstGeom prst="rect">
            <a:avLst/>
          </a:prstGeom>
          <a:ln>
            <a:noFill/>
            <a:prstDash val="solid"/>
          </a:ln>
        </p:spPr>
      </p:pic>
      <p:sp>
        <p:nvSpPr>
          <p:cNvPr id="6" name="AutoShape 6"/>
          <p:cNvSpPr/>
          <p:nvPr/>
        </p:nvSpPr>
        <p:spPr>
          <a:xfrm>
            <a:off x="3508192" y="179407"/>
            <a:ext cx="4629150" cy="7715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4050" b="1" i="0" u="none" strike="noStrike">
                <a:solidFill>
                  <a:srgbClr val="000000"/>
                </a:solidFill>
                <a:latin typeface="Noto Sans SC"/>
              </a:rPr>
              <a:t>板油140+ d3 平台</a:t>
            </a:r>
            <a:endParaRPr lang="en-US" sz="110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2697" y="35769"/>
            <a:ext cx="8686800" cy="647700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3375" b="1" i="0" u="none" strike="noStrike">
                <a:solidFill>
                  <a:srgbClr val="000000"/>
                </a:solidFill>
                <a:latin typeface="Noto Sans SC"/>
              </a:rPr>
              <a:t>H110 d3 + G4560 + amd专用内存 200套装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441" y="940569"/>
            <a:ext cx="4791075" cy="3028950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314" y="807294"/>
            <a:ext cx="1851660" cy="4114800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39" y="807294"/>
            <a:ext cx="1851660" cy="4114800"/>
          </a:xfrm>
          <a:prstGeom prst="rect">
            <a:avLst/>
          </a:prstGeom>
          <a:ln>
            <a:noFill/>
            <a:prstDash val="solid"/>
          </a:ln>
        </p:spPr>
      </p:pic>
      <p:sp>
        <p:nvSpPr>
          <p:cNvPr id="6" name="AutoShape 6"/>
          <p:cNvSpPr/>
          <p:nvPr/>
        </p:nvSpPr>
        <p:spPr>
          <a:xfrm>
            <a:off x="4459794" y="4021726"/>
            <a:ext cx="4505325" cy="5429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2850" b="1" i="0" u="none" strike="noStrike">
                <a:solidFill>
                  <a:srgbClr val="1F2329"/>
                </a:solidFill>
                <a:latin typeface="Noto Sans SC"/>
              </a:rPr>
              <a:t>可以刷bios魔改上E3v5 或者魔改笔记本ES u 比如QL3X</a:t>
            </a:r>
            <a:endParaRPr lang="en-US" sz="110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0875" y="1471761"/>
            <a:ext cx="5953125" cy="3600450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9" y="957411"/>
            <a:ext cx="1851660" cy="4114800"/>
          </a:xfrm>
          <a:prstGeom prst="rect">
            <a:avLst/>
          </a:prstGeom>
          <a:ln>
            <a:noFill/>
            <a:prstDash val="solid"/>
          </a:ln>
        </p:spPr>
      </p:pic>
      <p:sp>
        <p:nvSpPr>
          <p:cNvPr id="4" name="AutoShape 4"/>
          <p:cNvSpPr/>
          <p:nvPr/>
        </p:nvSpPr>
        <p:spPr>
          <a:xfrm>
            <a:off x="3032391" y="0"/>
            <a:ext cx="5449270" cy="7715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4050" b="1" i="0" u="none" strike="noStrike">
                <a:solidFill>
                  <a:srgbClr val="000000"/>
                </a:solidFill>
                <a:latin typeface="Noto Sans SC"/>
              </a:rPr>
              <a:t>E5 1356x79 ddr3 ecc 平台  一般都50包邮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978927" y="574023"/>
            <a:ext cx="879783" cy="897738"/>
          </a:xfrm>
          <a:prstGeom prst="triangle">
            <a:avLst/>
          </a:prstGeom>
          <a:solidFill>
            <a:srgbClr val="D83931">
              <a:alpha val="100000"/>
            </a:srgbClr>
          </a:solidFill>
          <a:ln w="19050">
            <a:noFill/>
            <a:prstDash val="solid"/>
          </a:ln>
        </p:spPr>
        <p:txBody>
          <a:bodyPr lIns="47625" tIns="47625" rIns="47625" bIns="47625" rtlCol="0" anchor="ctr">
            <a:noAutofit/>
          </a:bodyPr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8264627" y="609600"/>
            <a:ext cx="1038225" cy="933450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4875" b="1" i="0" u="none" strike="noStrike">
                <a:solidFill>
                  <a:srgbClr val="DEE0E3"/>
                </a:solidFill>
                <a:latin typeface="Noto Sans SC"/>
              </a:rPr>
              <a:t>！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693" y="154688"/>
            <a:ext cx="1253257" cy="1233674"/>
          </a:xfrm>
          <a:prstGeom prst="rect">
            <a:avLst/>
          </a:prstGeom>
          <a:ln>
            <a:noFill/>
            <a:prstDash val="solid"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67358" y="206339"/>
            <a:ext cx="8248650" cy="7715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4050" b="1" i="0" u="none" strike="noStrike">
                <a:solidFill>
                  <a:srgbClr val="000000"/>
                </a:solidFill>
                <a:latin typeface="Noto Sans SC"/>
              </a:rPr>
              <a:t>2011 E5 v1、v2 + x79 eccddr3 平台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358" y="977864"/>
            <a:ext cx="1851660" cy="4114800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540" y="977864"/>
            <a:ext cx="1851660" cy="4114800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77" y="977864"/>
            <a:ext cx="1851660" cy="4114800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836" y="977864"/>
            <a:ext cx="1851660" cy="4114800"/>
          </a:xfrm>
          <a:prstGeom prst="rect">
            <a:avLst/>
          </a:prstGeom>
          <a:ln>
            <a:noFill/>
            <a:prstDash val="solid"/>
          </a:ln>
        </p:spPr>
      </p:pic>
      <p:sp>
        <p:nvSpPr>
          <p:cNvPr id="7" name="AutoShape 7"/>
          <p:cNvSpPr/>
          <p:nvPr/>
        </p:nvSpPr>
        <p:spPr>
          <a:xfrm>
            <a:off x="4572000" y="-440032"/>
            <a:ext cx="5469787" cy="7715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4050" b="1" i="0" u="none" strike="noStrike">
                <a:solidFill>
                  <a:srgbClr val="000000"/>
                </a:solidFill>
                <a:latin typeface="Noto Sans SC"/>
              </a:rPr>
              <a:t>可以去淘宝摇一摇</a:t>
            </a:r>
            <a:endParaRPr lang="en-US" sz="110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03267" y="53724"/>
            <a:ext cx="8654194" cy="7715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4050" b="1" i="0" u="none" strike="noStrike">
                <a:solidFill>
                  <a:srgbClr val="000000"/>
                </a:solidFill>
                <a:latin typeface="Noto Sans SC"/>
              </a:rPr>
              <a:t>2011 e5 v3 v4 + x99 +eccddr4 平台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3465" y="888091"/>
            <a:ext cx="1851660" cy="4114800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249"/>
            <a:ext cx="1851660" cy="4114800"/>
          </a:xfrm>
          <a:prstGeom prst="rect">
            <a:avLst/>
          </a:prstGeom>
          <a:ln>
            <a:noFill/>
            <a:prstDash val="solid"/>
          </a:ln>
        </p:spPr>
      </p:pic>
      <p:sp>
        <p:nvSpPr>
          <p:cNvPr id="5" name="AutoShape 5"/>
          <p:cNvSpPr/>
          <p:nvPr/>
        </p:nvSpPr>
        <p:spPr>
          <a:xfrm>
            <a:off x="1991015" y="951462"/>
            <a:ext cx="552450" cy="10001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1050" b="0" i="0" u="none" strike="noStrike">
                <a:solidFill>
                  <a:srgbClr val="9B9EA2"/>
                </a:solidFill>
                <a:latin typeface="Noto Sans SC"/>
              </a:rPr>
              <a:t>2666v3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050" b="0" i="0" u="none" strike="noStrike">
                <a:solidFill>
                  <a:srgbClr val="9B9EA2"/>
                </a:solidFill>
                <a:latin typeface="Noto Sans SC"/>
              </a:rPr>
              <a:t>2673v3</a:t>
            </a:r>
            <a:endParaRPr lang="en-US" sz="1050" b="0" i="0" u="none" strike="noStrike">
              <a:solidFill>
                <a:srgbClr val="9B9EA2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  <a:r>
              <a:rPr lang="en-US" sz="1050" b="0" i="0" u="none" strike="noStrike">
                <a:solidFill>
                  <a:srgbClr val="9B9EA2"/>
                </a:solidFill>
                <a:latin typeface="Noto Sans SC"/>
              </a:rPr>
              <a:t>2676v3</a:t>
            </a:r>
            <a:endParaRPr lang="en-US" sz="1050" b="0" i="0" u="none" strike="noStrike">
              <a:solidFill>
                <a:srgbClr val="9B9EA2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  <a:r>
              <a:rPr lang="en-US" sz="1050" b="0" i="0" u="none" strike="noStrike">
                <a:solidFill>
                  <a:srgbClr val="9B9EA2"/>
                </a:solidFill>
                <a:latin typeface="Noto Sans SC"/>
              </a:rPr>
              <a:t>2696v3</a:t>
            </a:r>
            <a:endParaRPr lang="en-US" sz="1050" b="0" i="0" u="none" strike="noStrike">
              <a:solidFill>
                <a:srgbClr val="9B9EA2"/>
              </a:solidFill>
              <a:latin typeface="Noto Sans SC"/>
            </a:endParaRPr>
          </a:p>
          <a:p>
            <a:pPr indent="0" algn="l">
              <a:lnSpc>
                <a:spcPct val="100000"/>
              </a:lnSpc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479" y="825249"/>
            <a:ext cx="1851660" cy="4114800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673" y="825249"/>
            <a:ext cx="1851660" cy="4114800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5801" y="825249"/>
            <a:ext cx="1851660" cy="4114800"/>
          </a:xfrm>
          <a:prstGeom prst="rect">
            <a:avLst/>
          </a:prstGeom>
          <a:ln>
            <a:noFill/>
            <a:prstDash val="solid"/>
          </a:ln>
        </p:spPr>
      </p:pic>
      <p:sp>
        <p:nvSpPr>
          <p:cNvPr id="9" name="AutoShape 9"/>
          <p:cNvSpPr/>
          <p:nvPr/>
        </p:nvSpPr>
        <p:spPr>
          <a:xfrm>
            <a:off x="4707449" y="888091"/>
            <a:ext cx="4250012" cy="914400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0" tIns="0" rIns="0" bIns="0" rtlCol="0" anchor="ctr">
            <a:noAutofit/>
          </a:bodyPr>
          <a:lstStyle/>
          <a:p>
            <a:pPr indent="0" algn="l">
              <a:lnSpc>
                <a:spcPct val="100000"/>
              </a:lnSpc>
              <a:defRPr/>
            </a:pPr>
            <a:r>
              <a:rPr lang="en-US" sz="2400" b="1" i="0" u="none" strike="noStrike">
                <a:solidFill>
                  <a:srgbClr val="FFFFFF"/>
                </a:solidFill>
                <a:latin typeface="Noto Sans SC"/>
              </a:rPr>
              <a:t>现在在公司放着的是x99v102a+2650v4</a:t>
            </a:r>
            <a:endParaRPr lang="en-US" sz="110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2347</Words>
  <Application>WPS 演示</Application>
  <PresentationFormat/>
  <Paragraphs>308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Arial</vt:lpstr>
      <vt:lpstr>Nimbus Roman No9 L</vt:lpstr>
      <vt:lpstr>Noto Sans SC</vt:lpstr>
      <vt:lpstr>文泉驿微米黑</vt:lpstr>
      <vt:lpstr>宋体</vt:lpstr>
      <vt:lpstr>微软雅黑</vt:lpstr>
      <vt:lpstr>Arial Unicode MS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free</cp:lastModifiedBy>
  <cp:revision>1</cp:revision>
  <dcterms:created xsi:type="dcterms:W3CDTF">2024-05-29T10:08:54Z</dcterms:created>
  <dcterms:modified xsi:type="dcterms:W3CDTF">2024-05-29T10:08:54Z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2052-11.1.0.11719</vt:lpwstr>
  </property>
</Properties>
</file>